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 type="screen16x9"/>
  <p:notesSz cx="6858000" cy="9144000"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Ancient Egypt: Nile River, Daily Life, and Pyramids Resource Pack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Learning goal: Students explain the key ideas in Ancient Egypt: Nile River, Daily Life, and Pyramids, apply them to a realistic example, and show their thinking using words, visuals, and evidence.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Success criteria: Identify the central idea or process in Ancient Egypt: Nile River, Daily Life, and Pyramids. Use accurate vocabulary when explaining Ancient Egypt: Nile River, Daily Life, and Pyramids. Apply the idea to a new example and justify the reasoning.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Today learners move from recall to explanation to application.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Build the core idea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Name the key concept in learner-friendly language.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Show one clear example and one non-example.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Ask learners to explain the difference using precise vocabulary.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Practice with evidence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Learners complete a guided example, then an independent application.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Pairs compare explanations and improve one sentence for clarity.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Teacher checks for misconceptions before the exit task.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Exit check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Explain the topic in one accurate sentence.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Apply the idea to a new 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Write one question that would help someone learn this topic better.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Standards and vocabulary check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Map the resource to Teacher-selected local standards before classroom use.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Underline the vocabulary learners must use accurately.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Mark one prompt that proves conceptual transfer rather than recall.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Differentiated pathways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Support path: sentence frames, vocabulary bank, and one worked example.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Core path: full worksheet and partner explanation check.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Stretch path: new context, misconception design, and mini teaching script.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0F9F8F"/>
          </a:solidFill>
          <a:ln w="9525">
            <a:solidFill>
              <a:srgbClr val="0F9F8F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Maker and discussion extension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Use concept cards as a paper sort, station activity, or simple fabrication task.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Ask learners to defend the order of their cards with evidence.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Capture one misconception that should shape the next lesson.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0F9F8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cent band"/>
          <p:cNvSpPr/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2563EB"/>
          </a:solidFill>
          <a:ln w="9525">
            <a:solidFill>
              <a:srgbClr val="2563EB"/>
            </a:solidFill>
          </a:ln>
        </p:spPr>
        <p:txBody>
          <a:bodyPr/>
          <a:lstStyle/>
          <a:p/>
        </p:txBody>
      </p:sp>
      <p:sp>
        <p:nvSpPr>
          <p:cNvPr id="3" name="Title"/>
          <p:cNvSpPr/>
          <p:nvPr/>
        </p:nvSpPr>
        <p:spPr>
          <a:xfrm>
            <a:off x="609600" y="548640"/>
            <a:ext cx="6500000" cy="9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3000" b="1">
                <a:solidFill>
                  <a:srgbClr val="0F172A"/>
                </a:solidFill>
              </a:rPr>
              <a:t>Family or tutor follow-up</a:t>
            </a:r>
            <a:endParaRPr lang="en-US"/>
          </a:p>
        </p:txBody>
      </p:sp>
      <p:sp>
        <p:nvSpPr>
          <p:cNvPr id="4" name="Bullets"/>
          <p:cNvSpPr/>
          <p:nvPr/>
        </p:nvSpPr>
        <p:spPr>
          <a:xfrm>
            <a:off x="762000" y="1700000"/>
            <a:ext cx="5600000" cy="36000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740" b="0">
                <a:solidFill>
                  <a:srgbClr val="334155"/>
                </a:solidFill>
              </a:rPr>
              <a:t>- Share the parent/tutor note for a short home review.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Use the accessible HTML module for device-friendly independent practice.</a:t>
            </a:r>
            <a:endParaRPr lang="en-US"/>
          </a:p>
          <a:p>
            <a:r>
              <a:rPr lang="en-US" sz="1740" b="0">
                <a:solidFill>
                  <a:srgbClr val="334155"/>
                </a:solidFill>
              </a:rPr>
              <a:t>- Teacher review remains the final gate for local accuracy and sensitivity.</a:t>
            </a:r>
            <a:endParaRPr lang="en-US"/>
          </a:p>
        </p:txBody>
      </p:sp>
      <p:sp>
        <p:nvSpPr>
          <p:cNvPr id="5" name="Visual panel"/>
          <p:cNvSpPr/>
          <p:nvPr/>
        </p:nvSpPr>
        <p:spPr>
          <a:xfrm>
            <a:off x="7010400" y="1066800"/>
            <a:ext cx="4800600" cy="46177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6" name="Visual panel title"/>
          <p:cNvSpPr/>
          <p:nvPr/>
        </p:nvSpPr>
        <p:spPr>
          <a:xfrm>
            <a:off x="7391400" y="1356360"/>
            <a:ext cx="3886200" cy="33528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680" b="1">
                <a:solidFill>
                  <a:srgbClr val="0F172A"/>
                </a:solidFill>
              </a:rPr>
              <a:t>Concept map for Ancient Egypt: Nile River, Daily Life, and Pyramids</a:t>
            </a:r>
            <a:endParaRPr lang="en-US"/>
          </a:p>
        </p:txBody>
      </p:sp>
      <p:sp>
        <p:nvSpPr>
          <p:cNvPr id="7" name="Visual panel description"/>
          <p:cNvSpPr/>
          <p:nvPr/>
        </p:nvSpPr>
        <p:spPr>
          <a:xfrm>
            <a:off x="7391400" y="1767840"/>
            <a:ext cx="3886200" cy="6096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0">
                <a:solidFill>
                  <a:srgbClr val="475569"/>
                </a:solidFill>
              </a:rPr>
              <a:t>A four-part visual model that helps learners move from key idea to example, misconception check, and application.</a:t>
            </a:r>
            <a:endParaRPr lang="en-US"/>
          </a:p>
        </p:txBody>
      </p:sp>
      <p:sp>
        <p:nvSpPr>
          <p:cNvPr id="8" name="Concept card 1"/>
          <p:cNvSpPr/>
          <p:nvPr/>
        </p:nvSpPr>
        <p:spPr>
          <a:xfrm>
            <a:off x="7391400" y="2514600"/>
            <a:ext cx="1722120" cy="914400"/>
          </a:xfrm>
          <a:prstGeom prst="rect">
            <a:avLst/>
          </a:prstGeom>
          <a:solidFill>
            <a:srgbClr val="2563EB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9" name="Concept label 1"/>
          <p:cNvSpPr/>
          <p:nvPr/>
        </p:nvSpPr>
        <p:spPr>
          <a:xfrm>
            <a:off x="75285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FFFFFF"/>
                </a:solidFill>
              </a:rPr>
              <a:t>Core idea</a:t>
            </a:r>
            <a:endParaRPr lang="en-US"/>
          </a:p>
        </p:txBody>
      </p:sp>
      <p:sp>
        <p:nvSpPr>
          <p:cNvPr id="10" name="Concept body 1"/>
          <p:cNvSpPr/>
          <p:nvPr/>
        </p:nvSpPr>
        <p:spPr>
          <a:xfrm>
            <a:off x="75285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FFFFFF"/>
                </a:solidFill>
              </a:rPr>
              <a:t>What is the most important idea in Ancient Egypt: Nile River, Daily Life, and Pyramids?</a:t>
            </a:r>
            <a:endParaRPr lang="en-US"/>
          </a:p>
        </p:txBody>
      </p:sp>
      <p:sp>
        <p:nvSpPr>
          <p:cNvPr id="11" name="Concept card 2"/>
          <p:cNvSpPr/>
          <p:nvPr/>
        </p:nvSpPr>
        <p:spPr>
          <a:xfrm>
            <a:off x="9432600" y="25146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2" name="Concept label 2"/>
          <p:cNvSpPr/>
          <p:nvPr/>
        </p:nvSpPr>
        <p:spPr>
          <a:xfrm>
            <a:off x="9569760" y="26289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Example</a:t>
            </a:r>
            <a:endParaRPr lang="en-US"/>
          </a:p>
        </p:txBody>
      </p:sp>
      <p:sp>
        <p:nvSpPr>
          <p:cNvPr id="13" name="Concept body 2"/>
          <p:cNvSpPr/>
          <p:nvPr/>
        </p:nvSpPr>
        <p:spPr>
          <a:xfrm>
            <a:off x="9569760" y="29108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Where can learners see this idea in a realistic situation?</a:t>
            </a:r>
            <a:endParaRPr lang="en-US"/>
          </a:p>
        </p:txBody>
      </p:sp>
      <p:sp>
        <p:nvSpPr>
          <p:cNvPr id="14" name="Concept card 3"/>
          <p:cNvSpPr/>
          <p:nvPr/>
        </p:nvSpPr>
        <p:spPr>
          <a:xfrm>
            <a:off x="73914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5" name="Concept label 3"/>
          <p:cNvSpPr/>
          <p:nvPr/>
        </p:nvSpPr>
        <p:spPr>
          <a:xfrm>
            <a:off x="75285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Misconception</a:t>
            </a:r>
            <a:endParaRPr lang="en-US"/>
          </a:p>
        </p:txBody>
      </p:sp>
      <p:sp>
        <p:nvSpPr>
          <p:cNvPr id="16" name="Concept body 3"/>
          <p:cNvSpPr/>
          <p:nvPr/>
        </p:nvSpPr>
        <p:spPr>
          <a:xfrm>
            <a:off x="75285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What mistake might learners make, and how can they fix it?</a:t>
            </a:r>
            <a:endParaRPr lang="en-US"/>
          </a:p>
        </p:txBody>
      </p:sp>
      <p:sp>
        <p:nvSpPr>
          <p:cNvPr id="17" name="Concept card 4"/>
          <p:cNvSpPr/>
          <p:nvPr/>
        </p:nvSpPr>
        <p:spPr>
          <a:xfrm>
            <a:off x="9432600" y="3810000"/>
            <a:ext cx="1722120" cy="914400"/>
          </a:xfrm>
          <a:prstGeom prst="rect">
            <a:avLst/>
          </a:prstGeom>
          <a:solidFill>
            <a:srgbClr val="EFF6FF"/>
          </a:solidFill>
          <a:ln w="9525">
            <a:solidFill>
              <a:srgbClr val="CBD5E1"/>
            </a:solidFill>
          </a:ln>
        </p:spPr>
        <p:txBody>
          <a:bodyPr/>
          <a:lstStyle/>
          <a:p/>
        </p:txBody>
      </p:sp>
      <p:sp>
        <p:nvSpPr>
          <p:cNvPr id="18" name="Concept label 4"/>
          <p:cNvSpPr/>
          <p:nvPr/>
        </p:nvSpPr>
        <p:spPr>
          <a:xfrm>
            <a:off x="9569760" y="3924300"/>
            <a:ext cx="1420000" cy="2438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80" b="1">
                <a:solidFill>
                  <a:srgbClr val="0F172A"/>
                </a:solidFill>
              </a:rPr>
              <a:t>Application</a:t>
            </a:r>
            <a:endParaRPr lang="en-US"/>
          </a:p>
        </p:txBody>
      </p:sp>
      <p:sp>
        <p:nvSpPr>
          <p:cNvPr id="19" name="Concept body 4"/>
          <p:cNvSpPr/>
          <p:nvPr/>
        </p:nvSpPr>
        <p:spPr>
          <a:xfrm>
            <a:off x="9569760" y="4206240"/>
            <a:ext cx="1420000" cy="39624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900" b="0">
                <a:solidFill>
                  <a:srgbClr val="0F172A"/>
                </a:solidFill>
              </a:rPr>
              <a:t>How can learners use the idea in a new task?</a:t>
            </a:r>
            <a:endParaRPr lang="en-US"/>
          </a:p>
        </p:txBody>
      </p:sp>
      <p:sp>
        <p:nvSpPr>
          <p:cNvPr id="20" name="Footer"/>
          <p:cNvSpPr/>
          <p:nvPr/>
        </p:nvSpPr>
        <p:spPr>
          <a:xfrm>
            <a:off x="7315200" y="5143500"/>
            <a:ext cx="3886200" cy="304800"/>
          </a:xfrm>
          <a:prstGeom prst="rect">
            <a:avLst/>
          </a:prstGeom>
          <a:noFill/>
          <a:ln>
            <a:noFill/>
          </a:ln>
        </p:spPr>
        <p:txBody>
          <a:bodyPr wrap="square" anchor="t"/>
          <a:lstStyle/>
          <a:p>
            <a:r>
              <a:rPr lang="en-US" sz="1120" b="0">
                <a:solidFill>
                  <a:srgbClr val="475569"/>
                </a:solidFill>
              </a:rPr>
              <a:t>Complete the concept map for Ancient Egypt: Nile River, Daily Life, and Pyramids, then explain the connection between two cards.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oMake">
  <a:themeElements>
    <a:clrScheme name="ClioMake">
      <a:dk1>
        <a:srgbClr val="0F172A"/>
      </a:dk1>
      <a:lt1>
        <a:srgbClr val="FFFFFF"/>
      </a:lt1>
      <a:dk2>
        <a:srgbClr val="1F2937"/>
      </a:dk2>
      <a:lt2>
        <a:srgbClr val="F8FAFC"/>
      </a:lt2>
      <a:accent1>
        <a:srgbClr val="0F9F8F"/>
      </a:accent1>
      <a:accent2>
        <a:srgbClr val="2563EB"/>
      </a:accent2>
      <a:accent3>
        <a:srgbClr val="D97706"/>
      </a:accent3>
      <a:accent4>
        <a:srgbClr val="64748B"/>
      </a:accent4>
      <a:accent5>
        <a:srgbClr val="14B8A6"/>
      </a:accent5>
      <a:accent6>
        <a:srgbClr val="7C3AED"/>
      </a:accent6>
      <a:hlink>
        <a:srgbClr val="2563EB"/>
      </a:hlink>
      <a:folHlink>
        <a:srgbClr val="7C3AED"/>
      </a:folHlink>
    </a:clrScheme>
    <a:fontScheme name="ClioMake">
      <a:majorFont>
        <a:latin typeface="Arial"/>
      </a:majorFont>
      <a:minorFont>
        <a:latin typeface="Arial"/>
      </a:minorFont>
    </a:fontScheme>
    <a:fmtScheme name="ClioMak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9525">
          <a:solidFill>
            <a:schemeClr val="phClr"/>
          </a:solidFill>
        </a:ln>
        <a:ln w="9525">
          <a:solidFill>
            <a:schemeClr val="phClr"/>
          </a:solidFill>
        </a:ln>
        <a:ln w="9525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ClioMake</Application>
  <PresentationFormat>On-screen Show (16:9)</PresentationFormat>
  <Slides>8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Ancient Egypt: Nile River, Daily Life, and Pyramids Resource Pack</dc:title>
  <dc:creator>ClioMake</dc:creator>
  <cp:lastModifiedBy>ClioMake</cp:lastModifiedBy>
  <dcterms:created xsi:type="dcterms:W3CDTF">2026-06-14T07:41:11+00:00</dcterms:created>
  <dcterms:modified xsi:type="dcterms:W3CDTF">2026-06-14T07:41:11+00:00</dcterms:modified>
</cp:coreProperties>
</file>